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8"/>
  </p:notesMasterIdLst>
  <p:sldIdLst>
    <p:sldId id="256" r:id="rId5"/>
    <p:sldId id="261" r:id="rId6"/>
    <p:sldId id="266" r:id="rId7"/>
    <p:sldId id="268" r:id="rId8"/>
    <p:sldId id="270" r:id="rId9"/>
    <p:sldId id="272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13004800" cy="97536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F36919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1380" y="4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715954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U Nederlands beginsche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body" sz="quarter" idx="13"/>
          </p:nvPr>
        </p:nvSpPr>
        <p:spPr>
          <a:xfrm>
            <a:off x="10296000" y="9180000"/>
            <a:ext cx="1510408" cy="209154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>
              <a:spcBef>
                <a:spcPts val="0"/>
              </a:spcBef>
              <a:defRPr sz="1600">
                <a:solidFill>
                  <a:srgbClr val="F36919"/>
                </a:solidFill>
              </a:defRPr>
            </a:lvl1pPr>
          </a:lstStyle>
          <a:p>
            <a:pPr lvl="0"/>
            <a:r>
              <a:rPr lang="x-none" smtClean="0"/>
              <a:t>Klik om de tekststijl van het model te bewerken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4"/>
          </p:nvPr>
        </p:nvSpPr>
        <p:spPr>
          <a:xfrm>
            <a:off x="1331999" y="4140000"/>
            <a:ext cx="4148139" cy="1020366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>
              <a:spcBef>
                <a:spcPts val="0"/>
              </a:spcBef>
              <a:defRPr sz="8000" b="1">
                <a:solidFill>
                  <a:srgbClr val="F36919"/>
                </a:solidFill>
              </a:defRPr>
            </a:lvl1pPr>
          </a:lstStyle>
          <a:p>
            <a:pPr lvl="0"/>
            <a:r>
              <a:rPr lang="x-none" smtClean="0"/>
              <a:t>Klik om de tekststijl van het model te bewerken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sz="quarter" idx="15"/>
          </p:nvPr>
        </p:nvSpPr>
        <p:spPr>
          <a:xfrm>
            <a:off x="1372244" y="5549552"/>
            <a:ext cx="10611075" cy="111829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x-none" smtClean="0"/>
              <a:t>Klik om de tekststijl van het model te bewerken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U Nederlands vervolgsche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andvorm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0325100" y="2540000"/>
            <a:ext cx="2679700" cy="546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balk vervolgscherm.pn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0" y="0"/>
            <a:ext cx="13004800" cy="1397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/>
          <p:nvPr/>
        </p:nvSpPr>
        <p:spPr>
          <a:xfrm>
            <a:off x="719999" y="9180000"/>
            <a:ext cx="2287553" cy="310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© Noordhoff Uitgevers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sz="quarter" idx="13"/>
          </p:nvPr>
        </p:nvSpPr>
        <p:spPr>
          <a:xfrm>
            <a:off x="10296000" y="9180000"/>
            <a:ext cx="1612008" cy="310754"/>
          </a:xfrm>
          <a:prstGeom prst="rect">
            <a:avLst/>
          </a:prstGeom>
        </p:spPr>
        <p:txBody>
          <a:bodyPr wrap="none" anchor="ctr">
            <a:spAutoFit/>
          </a:bodyPr>
          <a:lstStyle>
            <a:lvl1pPr>
              <a:spcBef>
                <a:spcPts val="0"/>
              </a:spcBef>
              <a:defRPr sz="1600">
                <a:solidFill>
                  <a:srgbClr val="F36919"/>
                </a:solidFill>
              </a:defRPr>
            </a:lvl1pPr>
          </a:lstStyle>
          <a:p>
            <a:pPr lvl="0"/>
            <a:r>
              <a:rPr lang="x-none" smtClean="0"/>
              <a:t>Klik om de tekststijl van het model te bewerken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sz="quarter" idx="14"/>
          </p:nvPr>
        </p:nvSpPr>
        <p:spPr>
          <a:xfrm>
            <a:off x="1332000" y="2124000"/>
            <a:ext cx="5014070" cy="562472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 algn="ctr">
              <a:spcBef>
                <a:spcPts val="0"/>
              </a:spcBef>
              <a:defRPr sz="4400" b="1">
                <a:solidFill>
                  <a:srgbClr val="F36919"/>
                </a:solidFill>
              </a:defRPr>
            </a:lvl1pPr>
          </a:lstStyle>
          <a:p>
            <a:pPr lvl="0"/>
            <a:r>
              <a:rPr lang="x-none" smtClean="0"/>
              <a:t>Klik om de tekststijl van het model te bewerken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sz="half" idx="15"/>
          </p:nvPr>
        </p:nvSpPr>
        <p:spPr>
          <a:xfrm>
            <a:off x="1368000" y="3240000"/>
            <a:ext cx="10994638" cy="426789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lvl="0"/>
            <a:r>
              <a:rPr lang="x-none" smtClean="0"/>
              <a:t>Klik om de tekststijl van het model te bewerken</a:t>
            </a:r>
          </a:p>
          <a:p>
            <a:pPr lvl="1"/>
            <a:r>
              <a:rPr lang="x-none" smtClean="0"/>
              <a:t>Tweede niveau</a:t>
            </a:r>
          </a:p>
          <a:p>
            <a:pPr lvl="2"/>
            <a:r>
              <a:rPr lang="x-none" smtClean="0"/>
              <a:t>Derde niveau</a:t>
            </a:r>
          </a:p>
          <a:p>
            <a:pPr lvl="3"/>
            <a:r>
              <a:rPr lang="x-none" smtClean="0"/>
              <a:t>Vierde niveau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lk beginscherm.pn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0" y="0"/>
            <a:ext cx="13004800" cy="229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randvorm.png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10325100" y="2540000"/>
            <a:ext cx="2679700" cy="54610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719999" y="9180000"/>
            <a:ext cx="2287553" cy="209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r>
              <a:t>© Noordhoff Uitgevers</a:t>
            </a:r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358900" y="4051300"/>
            <a:ext cx="10464800" cy="142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/>
          <a:p>
            <a:r>
              <a:t>Titeltekst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819785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8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1" i="0" u="none" strike="noStrike" cap="none" spc="0" baseline="0">
          <a:ln>
            <a:noFill/>
          </a:ln>
          <a:solidFill>
            <a:srgbClr val="F36919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228600" algn="l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1" i="0" u="none" strike="noStrike" cap="none" spc="0" baseline="0">
          <a:ln>
            <a:noFill/>
          </a:ln>
          <a:solidFill>
            <a:srgbClr val="F36919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457200" algn="l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1" i="0" u="none" strike="noStrike" cap="none" spc="0" baseline="0">
          <a:ln>
            <a:noFill/>
          </a:ln>
          <a:solidFill>
            <a:srgbClr val="F36919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685800" algn="l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1" i="0" u="none" strike="noStrike" cap="none" spc="0" baseline="0">
          <a:ln>
            <a:noFill/>
          </a:ln>
          <a:solidFill>
            <a:srgbClr val="F36919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914400" algn="l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1" i="0" u="none" strike="noStrike" cap="none" spc="0" baseline="0">
          <a:ln>
            <a:noFill/>
          </a:ln>
          <a:solidFill>
            <a:srgbClr val="F36919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143000" algn="l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1" i="0" u="none" strike="noStrike" cap="none" spc="0" baseline="0">
          <a:ln>
            <a:noFill/>
          </a:ln>
          <a:solidFill>
            <a:srgbClr val="F36919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371600" algn="l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1" i="0" u="none" strike="noStrike" cap="none" spc="0" baseline="0">
          <a:ln>
            <a:noFill/>
          </a:ln>
          <a:solidFill>
            <a:srgbClr val="F36919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600200" algn="l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1" i="0" u="none" strike="noStrike" cap="none" spc="0" baseline="0">
          <a:ln>
            <a:noFill/>
          </a:ln>
          <a:solidFill>
            <a:srgbClr val="F36919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l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1" i="0" u="none" strike="noStrike" cap="none" spc="0" baseline="0">
          <a:ln>
            <a:noFill/>
          </a:ln>
          <a:solidFill>
            <a:srgbClr val="F36919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5842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228600" algn="l" defTabSz="5842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457200" algn="l" defTabSz="5842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685800" algn="l" defTabSz="5842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914400" algn="l" defTabSz="5842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143000" algn="l" defTabSz="5842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371600" algn="l" defTabSz="5842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600200" algn="l" defTabSz="5842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l" defTabSz="5842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body" idx="13"/>
          </p:nvPr>
        </p:nvSpPr>
        <p:spPr>
          <a:xfrm>
            <a:off x="10296000" y="9161467"/>
            <a:ext cx="1790555" cy="246221"/>
          </a:xfrm>
          <a:prstGeom prst="rect">
            <a:avLst/>
          </a:prstGeom>
        </p:spPr>
        <p:txBody>
          <a:bodyPr/>
          <a:lstStyle/>
          <a:p>
            <a:r>
              <a:rPr dirty="0"/>
              <a:t>NU </a:t>
            </a:r>
            <a:r>
              <a:rPr dirty="0" err="1"/>
              <a:t>Nederlands</a:t>
            </a:r>
            <a:r>
              <a:rPr dirty="0"/>
              <a:t> </a:t>
            </a:r>
            <a:r>
              <a:rPr lang="nl-NL" dirty="0" smtClean="0"/>
              <a:t>1F/</a:t>
            </a:r>
            <a:r>
              <a:rPr lang="x-none" dirty="0" smtClean="0"/>
              <a:t>2</a:t>
            </a:r>
            <a:r>
              <a:rPr dirty="0" smtClean="0"/>
              <a:t>F</a:t>
            </a:r>
            <a:endParaRPr dirty="0"/>
          </a:p>
        </p:txBody>
      </p:sp>
      <p:sp>
        <p:nvSpPr>
          <p:cNvPr id="52" name="Shape 52"/>
          <p:cNvSpPr>
            <a:spLocks noGrp="1"/>
          </p:cNvSpPr>
          <p:nvPr>
            <p:ph type="body" idx="14"/>
          </p:nvPr>
        </p:nvSpPr>
        <p:spPr>
          <a:xfrm>
            <a:off x="783194" y="2468820"/>
            <a:ext cx="11084286" cy="106657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nl-NL" sz="2800" dirty="0" smtClean="0"/>
              <a:t>2.1 MEERVOUD</a:t>
            </a:r>
          </a:p>
          <a:p>
            <a:endParaRPr sz="2800" dirty="0"/>
          </a:p>
        </p:txBody>
      </p:sp>
      <p:sp>
        <p:nvSpPr>
          <p:cNvPr id="53" name="Shape 53"/>
          <p:cNvSpPr>
            <a:spLocks noGrp="1"/>
          </p:cNvSpPr>
          <p:nvPr>
            <p:ph type="body" idx="15"/>
          </p:nvPr>
        </p:nvSpPr>
        <p:spPr>
          <a:xfrm>
            <a:off x="721482" y="3001920"/>
            <a:ext cx="9536734" cy="379591"/>
          </a:xfrm>
          <a:prstGeom prst="rect">
            <a:avLst/>
          </a:prstGeom>
        </p:spPr>
        <p:txBody>
          <a:bodyPr/>
          <a:lstStyle/>
          <a:p>
            <a:r>
              <a:rPr lang="nl-NL" sz="1800" dirty="0" smtClean="0"/>
              <a:t>Hoe spel ik het zelfstandig naamwoord in het meervoud?</a:t>
            </a:r>
            <a:endParaRPr sz="1800" dirty="0"/>
          </a:p>
        </p:txBody>
      </p:sp>
      <p:sp>
        <p:nvSpPr>
          <p:cNvPr id="5" name="Shape 56"/>
          <p:cNvSpPr txBox="1">
            <a:spLocks/>
          </p:cNvSpPr>
          <p:nvPr/>
        </p:nvSpPr>
        <p:spPr>
          <a:xfrm>
            <a:off x="783194" y="3586748"/>
            <a:ext cx="961802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Algemeen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Shape 57"/>
          <p:cNvSpPr txBox="1">
            <a:spLocks/>
          </p:cNvSpPr>
          <p:nvPr/>
        </p:nvSpPr>
        <p:spPr>
          <a:xfrm>
            <a:off x="721482" y="3911247"/>
            <a:ext cx="9841218" cy="1795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De meeste zelfstandige naamwoorden krijgen in het meervoud –en of –s:</a:t>
            </a:r>
            <a:endParaRPr kumimoji="0" lang="x-none" b="0" i="1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gebied - gebied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en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tafel - tafel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s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nl-NL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7" name="Shape 56"/>
          <p:cNvSpPr txBox="1">
            <a:spLocks/>
          </p:cNvSpPr>
          <p:nvPr/>
        </p:nvSpPr>
        <p:spPr>
          <a:xfrm>
            <a:off x="783194" y="5096214"/>
            <a:ext cx="14202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Meervoud -en:</a:t>
            </a:r>
            <a:endParaRPr kumimoji="0" lang="nl-NL" sz="1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8" name="Shape 57"/>
          <p:cNvSpPr txBox="1">
            <a:spLocks/>
          </p:cNvSpPr>
          <p:nvPr/>
        </p:nvSpPr>
        <p:spPr>
          <a:xfrm>
            <a:off x="783194" y="5401810"/>
            <a:ext cx="9841218" cy="1862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Pas de spelling aan als dat nodig is: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laars - laarzen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doos – dozen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man – mannen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vraag - vragen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9" name="Shape 56"/>
          <p:cNvSpPr txBox="1">
            <a:spLocks/>
          </p:cNvSpPr>
          <p:nvPr/>
        </p:nvSpPr>
        <p:spPr>
          <a:xfrm>
            <a:off x="783194" y="7195563"/>
            <a:ext cx="14202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Meervoud -en:</a:t>
            </a:r>
            <a:endParaRPr kumimoji="0" lang="nl-NL" sz="1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0" name="Shape 57"/>
          <p:cNvSpPr txBox="1">
            <a:spLocks/>
          </p:cNvSpPr>
          <p:nvPr/>
        </p:nvSpPr>
        <p:spPr>
          <a:xfrm>
            <a:off x="721482" y="7513034"/>
            <a:ext cx="9841218" cy="1241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Pas de spelling aan als dat nodig is.</a:t>
            </a:r>
            <a:b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</a:b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Als het woord eindigt op –ee of –ie komt er bijna altijd –ën achter: </a:t>
            </a:r>
            <a:endParaRPr kumimoji="0" lang="x-none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idee – ideeën, zee - zeeën</a:t>
            </a:r>
            <a:endParaRPr kumimoji="0" lang="x-none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categorie – categorieën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8" grpId="0" build="p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hape 56"/>
          <p:cNvSpPr>
            <a:spLocks noGrp="1"/>
          </p:cNvSpPr>
          <p:nvPr>
            <p:ph type="body" idx="14"/>
          </p:nvPr>
        </p:nvSpPr>
        <p:spPr>
          <a:xfrm>
            <a:off x="1006050" y="1752600"/>
            <a:ext cx="3103414" cy="553998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nl-NL" sz="1800" dirty="0" smtClean="0"/>
              <a:t>Stoffelijk bijvoeglijk naamwoord</a:t>
            </a:r>
          </a:p>
          <a:p>
            <a:pPr algn="l"/>
            <a:endParaRPr sz="1800" dirty="0"/>
          </a:p>
        </p:txBody>
      </p:sp>
      <p:sp>
        <p:nvSpPr>
          <p:cNvPr id="6" name="Shape 57"/>
          <p:cNvSpPr>
            <a:spLocks noGrp="1"/>
          </p:cNvSpPr>
          <p:nvPr>
            <p:ph type="body" idx="15"/>
          </p:nvPr>
        </p:nvSpPr>
        <p:spPr>
          <a:xfrm>
            <a:off x="1006050" y="2076450"/>
            <a:ext cx="9841218" cy="153888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</a:pPr>
            <a:r>
              <a:rPr lang="nl-NL" sz="1600" dirty="0" smtClean="0"/>
              <a:t>Een stoffelijk bijvoeglijk naamwoord zegt waarvan iets gemaakt is. Veel van die woorden eindigen op -en: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NL" sz="1600" dirty="0" smtClean="0"/>
              <a:t>een katoenen broek, een houten bank</a:t>
            </a:r>
          </a:p>
          <a:p>
            <a:pPr>
              <a:spcBef>
                <a:spcPts val="600"/>
              </a:spcBef>
            </a:pPr>
            <a:endParaRPr lang="nl-NL" sz="1600" dirty="0"/>
          </a:p>
          <a:p>
            <a:pPr>
              <a:spcBef>
                <a:spcPts val="600"/>
              </a:spcBef>
            </a:pPr>
            <a:r>
              <a:rPr lang="nl-NL" sz="1600" dirty="0" smtClean="0"/>
              <a:t>Moderne stoffen: meestal geen -en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NL" sz="1600" dirty="0" smtClean="0"/>
              <a:t>een plastic beker, een lycra zwembroek</a:t>
            </a:r>
            <a:endParaRPr lang="x-none" sz="1600" dirty="0"/>
          </a:p>
        </p:txBody>
      </p:sp>
      <p:sp>
        <p:nvSpPr>
          <p:cNvPr id="7" name="Shape 56"/>
          <p:cNvSpPr txBox="1">
            <a:spLocks/>
          </p:cNvSpPr>
          <p:nvPr/>
        </p:nvSpPr>
        <p:spPr>
          <a:xfrm>
            <a:off x="1006050" y="4015442"/>
            <a:ext cx="3263714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Werkwoorden bijvoeglijk gebruikt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8" name="Shape 57"/>
          <p:cNvSpPr txBox="1">
            <a:spLocks/>
          </p:cNvSpPr>
          <p:nvPr/>
        </p:nvSpPr>
        <p:spPr>
          <a:xfrm>
            <a:off x="1006050" y="4340840"/>
            <a:ext cx="9841218" cy="1446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Ook werkwoorden kunnen bijvoeglijk gebruikt worden. Schrijf ook die zo kort mogelijk.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de verwoeste stad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het bestede geld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de vergrote foto</a:t>
            </a:r>
            <a:endParaRPr kumimoji="0" lang="x-none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41024" y="1934708"/>
            <a:ext cx="5676234" cy="800219"/>
          </a:xfrm>
        </p:spPr>
        <p:txBody>
          <a:bodyPr/>
          <a:lstStyle/>
          <a:p>
            <a:pPr algn="l"/>
            <a:r>
              <a:rPr lang="nl-NL" sz="2000" dirty="0" smtClean="0"/>
              <a:t>OPDRACHT 1</a:t>
            </a:r>
          </a:p>
          <a:p>
            <a:pPr algn="l"/>
            <a:r>
              <a:rPr lang="nl-NL" sz="1600" dirty="0" smtClean="0"/>
              <a:t>Noteer de juiste vorm van het bijvoeglijk naamwoord.</a:t>
            </a:r>
          </a:p>
          <a:p>
            <a:pPr algn="l"/>
            <a:r>
              <a:rPr lang="nl-NL" sz="1600" dirty="0" smtClean="0">
                <a:solidFill>
                  <a:schemeClr val="bg1">
                    <a:lumMod val="50000"/>
                  </a:schemeClr>
                </a:solidFill>
              </a:rPr>
              <a:t>Let op: gebruik de korte vorm bij het-woorden waar je </a:t>
            </a:r>
            <a:r>
              <a:rPr lang="nl-NL" sz="1600" i="1" dirty="0" smtClean="0">
                <a:solidFill>
                  <a:schemeClr val="bg1">
                    <a:lumMod val="50000"/>
                  </a:schemeClr>
                </a:solidFill>
              </a:rPr>
              <a:t>een</a:t>
            </a:r>
            <a:r>
              <a:rPr lang="nl-NL" sz="1600" dirty="0" smtClean="0">
                <a:solidFill>
                  <a:schemeClr val="bg1">
                    <a:lumMod val="50000"/>
                  </a:schemeClr>
                </a:solidFill>
              </a:rPr>
              <a:t> voor zet</a:t>
            </a:r>
            <a:endParaRPr lang="nl-N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41024" y="2849227"/>
            <a:ext cx="6923370" cy="1969770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groot		het __________bedrijf		een __________ berijf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lang		de __________ weg			een __________ weg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leuk 		het __________ gesprek		een __________ gesprek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handig 		het __________ apparaat		een __________ apparaat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spannend 	de __________ film			een __________ film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nieuw 		de __________ bewoner		een __________ bewoner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lastig 		het __________ klusje		een __________ klusje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belangrijk		het __________ besluit		een __________ besluit</a:t>
            </a:r>
            <a:endParaRPr lang="nl-NL" sz="1600" b="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41024" y="5010031"/>
            <a:ext cx="6355907" cy="800219"/>
          </a:xfrm>
        </p:spPr>
        <p:txBody>
          <a:bodyPr/>
          <a:lstStyle/>
          <a:p>
            <a:pPr algn="l"/>
            <a:r>
              <a:rPr lang="nl-NL" sz="2000" dirty="0" smtClean="0"/>
              <a:t>OPDRACHT 2</a:t>
            </a:r>
          </a:p>
          <a:p>
            <a:pPr algn="l"/>
            <a:r>
              <a:rPr lang="nl-NL" sz="1600" dirty="0" smtClean="0"/>
              <a:t>Noteer de juiste vorm van het bijvoeglijk naamwoord.</a:t>
            </a:r>
          </a:p>
          <a:p>
            <a:pPr algn="l"/>
            <a:r>
              <a:rPr lang="nl-NL" sz="1600" dirty="0" smtClean="0">
                <a:solidFill>
                  <a:schemeClr val="bg1">
                    <a:lumMod val="50000"/>
                  </a:schemeClr>
                </a:solidFill>
              </a:rPr>
              <a:t>Voorbeeld: Het groot / </a:t>
            </a:r>
            <a:r>
              <a:rPr lang="nl-NL" sz="1600" u="sng" dirty="0" smtClean="0">
                <a:solidFill>
                  <a:schemeClr val="bg1">
                    <a:lumMod val="50000"/>
                  </a:schemeClr>
                </a:solidFill>
              </a:rPr>
              <a:t>grote </a:t>
            </a:r>
            <a:r>
              <a:rPr lang="nl-NL" sz="1600" dirty="0" smtClean="0">
                <a:solidFill>
                  <a:schemeClr val="bg1">
                    <a:lumMod val="50000"/>
                  </a:schemeClr>
                </a:solidFill>
              </a:rPr>
              <a:t>evenement wordt in Den Haag georganiseerd.</a:t>
            </a:r>
            <a:endParaRPr lang="nl-N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41024" y="5810250"/>
            <a:ext cx="6658874" cy="1969770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Woon jij in dat </a:t>
            </a:r>
            <a:r>
              <a:rPr lang="nl-NL" sz="1600" dirty="0" smtClean="0">
                <a:solidFill>
                  <a:schemeClr val="tx2">
                    <a:lumMod val="10000"/>
                  </a:schemeClr>
                </a:solidFill>
              </a:rPr>
              <a:t>hoog / hoge </a:t>
            </a: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gebouw in het centrum?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Koningsdag is een </a:t>
            </a:r>
            <a:r>
              <a:rPr lang="nl-NL" sz="1600" dirty="0" smtClean="0">
                <a:solidFill>
                  <a:schemeClr val="tx2">
                    <a:lumMod val="10000"/>
                  </a:schemeClr>
                </a:solidFill>
              </a:rPr>
              <a:t>nationaal / nationale </a:t>
            </a: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feestdag in Nederland.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Vanochtend kreeg mijn collega een </a:t>
            </a:r>
            <a:r>
              <a:rPr lang="nl-NL" sz="1600" dirty="0" smtClean="0">
                <a:solidFill>
                  <a:schemeClr val="tx2">
                    <a:lumMod val="10000"/>
                  </a:schemeClr>
                </a:solidFill>
              </a:rPr>
              <a:t>vervelend / vervelende </a:t>
            </a: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bericht.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Mensen met </a:t>
            </a:r>
            <a:r>
              <a:rPr lang="nl-NL" sz="1600" dirty="0" smtClean="0">
                <a:solidFill>
                  <a:schemeClr val="tx2">
                    <a:lumMod val="10000"/>
                  </a:schemeClr>
                </a:solidFill>
              </a:rPr>
              <a:t>blond / blonde </a:t>
            </a: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haar hebben zo’n 150.000 haren op hun hoofd.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Lust je misschien een </a:t>
            </a:r>
            <a:r>
              <a:rPr lang="nl-NL" sz="1600" dirty="0" smtClean="0">
                <a:solidFill>
                  <a:schemeClr val="tx2">
                    <a:lumMod val="10000"/>
                  </a:schemeClr>
                </a:solidFill>
              </a:rPr>
              <a:t>lekker / lekkere </a:t>
            </a: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gebakje?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Dat </a:t>
            </a:r>
            <a:r>
              <a:rPr lang="nl-NL" sz="1600" dirty="0" smtClean="0">
                <a:solidFill>
                  <a:schemeClr val="tx2">
                    <a:lumMod val="10000"/>
                  </a:schemeClr>
                </a:solidFill>
              </a:rPr>
              <a:t>klein / kleine </a:t>
            </a: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café aan de haven zoekt nog personeel.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De directeur nam een </a:t>
            </a:r>
            <a:r>
              <a:rPr lang="nl-NL" sz="1600" dirty="0" smtClean="0">
                <a:solidFill>
                  <a:schemeClr val="tx2">
                    <a:lumMod val="10000"/>
                  </a:schemeClr>
                </a:solidFill>
              </a:rPr>
              <a:t>belangrijk / belangrijke </a:t>
            </a: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besluit over de contracten.</a:t>
            </a:r>
          </a:p>
          <a:p>
            <a:pPr marL="342900" indent="-342900" algn="l">
              <a:buAutoNum type="arabicPeriod"/>
            </a:pP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Shiva maakte voor ons een </a:t>
            </a:r>
            <a:r>
              <a:rPr lang="nl-NL" sz="1600" dirty="0" smtClean="0">
                <a:solidFill>
                  <a:schemeClr val="tx2">
                    <a:lumMod val="10000"/>
                  </a:schemeClr>
                </a:solidFill>
              </a:rPr>
              <a:t>Indiaas / Indiase </a:t>
            </a:r>
            <a:r>
              <a:rPr lang="nl-NL" sz="1600" b="0" dirty="0" smtClean="0">
                <a:solidFill>
                  <a:schemeClr val="tx2">
                    <a:lumMod val="10000"/>
                  </a:schemeClr>
                </a:solidFill>
              </a:rPr>
              <a:t>gerecht.</a:t>
            </a:r>
            <a:endParaRPr lang="nl-NL" sz="1600" b="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741024" y="1600200"/>
            <a:ext cx="4738477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OPDRACHT 3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Schrijf het bijvoeglijk naamwoord juist. Kies uit: </a:t>
            </a:r>
            <a:r>
              <a:rPr kumimoji="0" lang="nl-NL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-t of –d</a:t>
            </a:r>
            <a:r>
              <a:rPr kumimoji="0" lang="nl-NL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.</a:t>
            </a:r>
            <a:endParaRPr kumimoji="0" lang="nl-NL" sz="16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741024" y="2211348"/>
            <a:ext cx="5610510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De messen in de keukenla zijn allemaal bo_____.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Door regelmatig te sporten blijf je op een gezon_____ gewicht.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Het haar van Soraya is van nature blon_____.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Is die kandidaat geschik_____ voor de vacature?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Een goede caissière is nooit onbeleef_____ tegen haar klanten.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Er is nog maar een beperk_____ aantal televisies op voorraad.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741024" y="3799642"/>
            <a:ext cx="5958362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OPDRACHT 4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dirty="0" smtClean="0"/>
              <a:t>Schrijf de juiste vorm van de stoffelijke bevoeglijke naamwoorden op.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Gebruik</a:t>
            </a:r>
            <a:r>
              <a:rPr kumimoji="0" lang="nl-NL" sz="1600" b="1" i="0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bij twijfel een (online)woordenboek.</a:t>
            </a:r>
            <a:endParaRPr kumimoji="0" lang="nl-NL" sz="16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741024" y="4599861"/>
            <a:ext cx="5735544" cy="19697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Aangeboden</a:t>
            </a:r>
            <a:r>
              <a:rPr kumimoji="0" lang="nl-NL" sz="16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wegens verhuizing: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baseline="0" dirty="0" smtClean="0">
                <a:solidFill>
                  <a:schemeClr val="tx2">
                    <a:lumMod val="10000"/>
                  </a:schemeClr>
                </a:solidFill>
              </a:rPr>
              <a:t>__________</a:t>
            </a: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 (glas) waxinelichthouders, veel soorten en maten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dr</a:t>
            </a: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ie</a:t>
            </a:r>
            <a:r>
              <a:rPr kumimoji="0" lang="nl-NL" sz="16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__________ (fluweel) kussenhoezen in verschillende kleuren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d</a:t>
            </a:r>
            <a:r>
              <a:rPr lang="nl-NL" baseline="0" dirty="0" smtClean="0">
                <a:solidFill>
                  <a:schemeClr val="tx2">
                    <a:lumMod val="10000"/>
                  </a:schemeClr>
                </a:solidFill>
              </a:rPr>
              <a:t>oos</a:t>
            </a: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 vol __________ (aluminium) fotolijsten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e</a:t>
            </a: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en</a:t>
            </a:r>
            <a:r>
              <a:rPr kumimoji="0" lang="nl-NL" sz="16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__________ (hout) bijzettafeltje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baseline="0" dirty="0" smtClean="0">
                <a:solidFill>
                  <a:schemeClr val="tx2">
                    <a:lumMod val="10000"/>
                  </a:schemeClr>
                </a:solidFill>
              </a:rPr>
              <a:t>15 __________ (plastic) opbergbakken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600" b="0" i="0" u="none" strike="noStrike" kern="0" cap="none" spc="0" normalizeH="0" noProof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baseline="0" dirty="0" smtClean="0">
                <a:solidFill>
                  <a:schemeClr val="tx2">
                    <a:lumMod val="10000"/>
                  </a:schemeClr>
                </a:solidFill>
              </a:rPr>
              <a:t>Graag alles in één keer afhalen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741024" y="6702921"/>
            <a:ext cx="6214843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OPDRACHT 5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dirty="0" smtClean="0"/>
              <a:t>Noteer de juiste vorm van het bijvoeglijk naawoord.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Voorbeeld:</a:t>
            </a:r>
            <a:r>
              <a:rPr kumimoji="0" lang="nl-NL" sz="1600" b="1" i="1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r>
              <a:rPr kumimoji="0" lang="nl-NL" sz="1600" b="1" i="0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koelen	De </a:t>
            </a:r>
            <a:r>
              <a:rPr kumimoji="0" lang="nl-NL" sz="1600" b="1" i="1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gekoelde</a:t>
            </a:r>
            <a:r>
              <a:rPr kumimoji="0" lang="nl-NL" sz="1600" b="1" i="0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producten liggen in het laatste schap.</a:t>
            </a:r>
            <a:endParaRPr kumimoji="0" lang="nl-NL" sz="16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741024" y="7579563"/>
            <a:ext cx="7830670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k</a:t>
            </a: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oken		Eiersalade maak je met __________ eieren.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uitbloeien	Het blad van __________ bolgewassen moet na de bloei eerst afsterven.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r</a:t>
            </a: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oosteren 	Worden bij dat gerecht</a:t>
            </a:r>
            <a:r>
              <a:rPr kumimoji="0" lang="nl-NL" sz="16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ook __________ groenten geserveerd?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k</a:t>
            </a:r>
            <a:r>
              <a:rPr lang="nl-NL" baseline="0" dirty="0" smtClean="0">
                <a:solidFill>
                  <a:schemeClr val="tx2">
                    <a:lumMod val="10000"/>
                  </a:schemeClr>
                </a:solidFill>
              </a:rPr>
              <a:t>open		__________ artiekelen mogen altijd</a:t>
            </a: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 geruild worden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v</a:t>
            </a: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erzenden	In je</a:t>
            </a:r>
            <a:r>
              <a:rPr kumimoji="0" lang="nl-NL" sz="16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outbox staan alle __________ mailtjes.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741024" y="1487330"/>
            <a:ext cx="11568873" cy="1046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OPDRACHT 6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Schrijf Noteer de juiste vorm van het bijvoeglijk naamwoord.</a:t>
            </a:r>
            <a:r>
              <a:rPr kumimoji="0" lang="nl-NL" sz="1600" b="1" i="0" u="none" strike="noStrike" kern="0" cap="none" spc="0" normalizeH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Noteer het woord zo kort en eenvoudig mogelijk. Gebruik alleen een extra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i="1" dirty="0" smtClean="0"/>
              <a:t>t</a:t>
            </a:r>
            <a:r>
              <a:rPr lang="nl-NL" b="1" dirty="0" smtClean="0"/>
              <a:t> of </a:t>
            </a:r>
            <a:r>
              <a:rPr lang="nl-NL" b="1" i="1" dirty="0" smtClean="0"/>
              <a:t>d</a:t>
            </a:r>
            <a:r>
              <a:rPr lang="nl-NL" b="1" dirty="0" smtClean="0"/>
              <a:t> als je die nodig  hebt voor de uitspraak.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Voorbeeld: </a:t>
            </a:r>
            <a:r>
              <a:rPr kumimoji="0" lang="nl-NL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verhitten	Schenk de olie in een goed </a:t>
            </a:r>
            <a:r>
              <a:rPr kumimoji="0" lang="nl-NL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verhitte </a:t>
            </a:r>
            <a:r>
              <a:rPr kumimoji="0" lang="nl-NL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pan.</a:t>
            </a:r>
            <a:endParaRPr kumimoji="0" lang="nl-NL" sz="16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741024" y="2552701"/>
            <a:ext cx="8215391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verrotten 		Onze varkens eten de __________ appels op.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v</a:t>
            </a: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ergroten			Op __________ foto’s zie je vaak duidelijk de pixels.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pletten			Achter op het terrein van de sloperij staan de __________ voertuigen.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w</a:t>
            </a: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ieden			Het</a:t>
            </a:r>
            <a:r>
              <a:rPr kumimoji="0" lang="nl-NL" sz="16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__________ onkruid werd op de kruiwagen geladen.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b</a:t>
            </a:r>
            <a:r>
              <a:rPr lang="nl-NL" baseline="0" dirty="0" smtClean="0">
                <a:solidFill>
                  <a:schemeClr val="tx2">
                    <a:lumMod val="10000"/>
                  </a:schemeClr>
                </a:solidFill>
              </a:rPr>
              <a:t>esteden			Het __________ bedrag kan</a:t>
            </a: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 bij de administratie gedeclareerd worden.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741024" y="3906917"/>
            <a:ext cx="11764439" cy="800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OPDRACHT 7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Bepaal eerst of het woord dat je moet invullen</a:t>
            </a:r>
            <a:r>
              <a:rPr kumimoji="0" lang="nl-NL" sz="1600" b="1" i="0" u="none" strike="noStrike" kern="0" cap="none" spc="0" normalizeH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een bijvoeglijk naamwoord (bn) is of een persoonsvorm (pv). Noteer daarna de juiste vorm</a:t>
            </a:r>
            <a:endParaRPr lang="nl-NL" b="1" dirty="0" smtClean="0"/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Voorbeeld: </a:t>
            </a:r>
            <a:r>
              <a:rPr kumimoji="0" lang="nl-NL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verspreiden	bn</a:t>
            </a:r>
            <a:r>
              <a:rPr kumimoji="0" lang="nl-NL" sz="1600" b="1" i="0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/ </a:t>
            </a:r>
            <a:r>
              <a:rPr kumimoji="0" lang="nl-NL" sz="1600" b="1" i="0" u="none" strike="sngStrik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pv</a:t>
            </a:r>
            <a:r>
              <a:rPr kumimoji="0" lang="nl-NL" sz="1600" b="1" i="0" u="non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	De </a:t>
            </a:r>
            <a:r>
              <a:rPr kumimoji="0" lang="nl-NL" sz="1600" b="1" i="1" u="non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verspreide</a:t>
            </a:r>
            <a:r>
              <a:rPr kumimoji="0" lang="nl-NL" sz="1600" b="1" i="0" u="non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geructehn over die sporter bleken niet waar te zijn.</a:t>
            </a:r>
            <a:endParaRPr kumimoji="0" lang="nl-NL" sz="1600" b="1" i="0" u="none" strike="sng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741024" y="4707136"/>
            <a:ext cx="9512219" cy="1723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verspreiden	bn / pv 	Een van mijn collega’s __________ vorige week de flyers in de stad.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v</a:t>
            </a: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erwachten	bn / pv 	Gisteren __________ Jenna een telefoontje van de huisarts.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verwachtten	bn / pv 	De __________ onkostten vielen uiteindelijk mee.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v</a:t>
            </a: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erbranden 	bn / pv 	Is __________ voeding ongezond?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v</a:t>
            </a: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erbranden	bn / pv 	De kok __________ gisteravond zijn hand tijdens het koken.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bemesten 	bn / pv		Biologisch __________ akkers worden bemest met restproducten van planten.</a:t>
            </a:r>
          </a:p>
          <a:p>
            <a:pPr marL="342900" marR="0" lvl="0" indent="-34290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b</a:t>
            </a: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emesten</a:t>
            </a:r>
            <a:r>
              <a:rPr kumimoji="0" lang="nl-NL" sz="16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	bn / pv		Vorige maand __________ twaalf boeren hun akkers met kunstmest.</a:t>
            </a:r>
            <a:endParaRPr kumimoji="0" lang="nl-NL" sz="16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741024" y="6563587"/>
            <a:ext cx="11070338" cy="2662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9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OPDRACHT 8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700" b="1" dirty="0" smtClean="0"/>
              <a:t>Vul de juiste vorm in van het bijvoeglijk naamwoord tussen haakjes.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500" dirty="0" smtClean="0">
                <a:solidFill>
                  <a:schemeClr val="tx2">
                    <a:lumMod val="10000"/>
                  </a:schemeClr>
                </a:solidFill>
              </a:rPr>
              <a:t>Assistent plant / groene leefomgeving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50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500" dirty="0" smtClean="0">
                <a:solidFill>
                  <a:schemeClr val="tx2">
                    <a:lumMod val="10000"/>
                  </a:schemeClr>
                </a:solidFill>
              </a:rPr>
              <a:t>Houd je net als ik van (fris) __________ lucht?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50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Ik</a:t>
            </a:r>
            <a:r>
              <a:rPr kumimoji="0" lang="nl-NL" sz="150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volg de (eenjarig) __________ opleiding Assistent plant / groene leefomgeving. Ik wil graag aan de slag in een (groot) __________ kwekerij.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500" baseline="0" dirty="0" smtClean="0">
                <a:solidFill>
                  <a:schemeClr val="tx2">
                    <a:lumMod val="10000"/>
                  </a:schemeClr>
                </a:solidFill>
              </a:rPr>
              <a:t>Daar</a:t>
            </a:r>
            <a:r>
              <a:rPr lang="nl-NL" sz="1500" dirty="0" smtClean="0">
                <a:solidFill>
                  <a:schemeClr val="tx2">
                    <a:lumMod val="10000"/>
                  </a:schemeClr>
                </a:solidFill>
              </a:rPr>
              <a:t> ben je vooral bezig met (zwaar) __________ klussen, zoals zaaien en onkruid weghalen.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50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Ook</a:t>
            </a:r>
            <a:r>
              <a:rPr kumimoji="0" lang="nl-NL" sz="150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moet je de (aanplanten) __________ gewassen water geven.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500" baseline="0" dirty="0" smtClean="0">
                <a:solidFill>
                  <a:schemeClr val="tx2">
                    <a:lumMod val="10000"/>
                  </a:schemeClr>
                </a:solidFill>
              </a:rPr>
              <a:t>Je</a:t>
            </a:r>
            <a:r>
              <a:rPr lang="nl-NL" sz="1500" dirty="0" smtClean="0">
                <a:solidFill>
                  <a:schemeClr val="tx2">
                    <a:lumMod val="10000"/>
                  </a:schemeClr>
                </a:solidFill>
              </a:rPr>
              <a:t> kunt ook werken op (openbaar) __________ plekken. Denk aan een (druk) __________ sportterrein of een (schitteren) __________ park. 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500" dirty="0" smtClean="0">
                <a:solidFill>
                  <a:schemeClr val="tx2">
                    <a:lumMod val="10000"/>
                  </a:schemeClr>
                </a:solidFill>
              </a:rPr>
              <a:t>In Nederland is het weer niet altijd even (aangenaam) __________ Zorg er dus voor dat je kleding (waterdicht) __________ is. Vergeet ook je 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500" dirty="0" smtClean="0">
                <a:solidFill>
                  <a:schemeClr val="tx2">
                    <a:lumMod val="10000"/>
                  </a:schemeClr>
                </a:solidFill>
              </a:rPr>
              <a:t>laarzen nooit, want met (nat) __________ voeten werken is geen pretje!</a:t>
            </a:r>
            <a:endParaRPr kumimoji="0" lang="nl-NL" sz="150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body" idx="13"/>
          </p:nvPr>
        </p:nvSpPr>
        <p:spPr>
          <a:xfrm>
            <a:off x="10296000" y="9160971"/>
            <a:ext cx="1893147" cy="348813"/>
          </a:xfrm>
          <a:prstGeom prst="rect">
            <a:avLst/>
          </a:prstGeom>
        </p:spPr>
        <p:txBody>
          <a:bodyPr/>
          <a:lstStyle/>
          <a:p>
            <a:r>
              <a:rPr dirty="0"/>
              <a:t>NU </a:t>
            </a:r>
            <a:r>
              <a:rPr dirty="0" err="1"/>
              <a:t>Nederlands</a:t>
            </a:r>
            <a:r>
              <a:rPr dirty="0"/>
              <a:t> </a:t>
            </a:r>
            <a:r>
              <a:rPr lang="nl-NL" dirty="0" smtClean="0"/>
              <a:t>1F/</a:t>
            </a:r>
            <a:r>
              <a:rPr lang="x-none" dirty="0" smtClean="0"/>
              <a:t>2</a:t>
            </a:r>
            <a:r>
              <a:rPr dirty="0" smtClean="0"/>
              <a:t>F</a:t>
            </a:r>
            <a:endParaRPr dirty="0"/>
          </a:p>
        </p:txBody>
      </p:sp>
      <p:sp>
        <p:nvSpPr>
          <p:cNvPr id="7" name="Shape 56"/>
          <p:cNvSpPr txBox="1">
            <a:spLocks/>
          </p:cNvSpPr>
          <p:nvPr/>
        </p:nvSpPr>
        <p:spPr>
          <a:xfrm>
            <a:off x="779649" y="1633251"/>
            <a:ext cx="126156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0" cap="none" spc="0" normalizeH="0" baseline="0" noProof="0" dirty="0" smtClean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Meervoud -s 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8" name="Shape 57"/>
          <p:cNvSpPr txBox="1">
            <a:spLocks/>
          </p:cNvSpPr>
          <p:nvPr/>
        </p:nvSpPr>
        <p:spPr>
          <a:xfrm>
            <a:off x="779649" y="2220686"/>
            <a:ext cx="9841218" cy="1446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Gebruik de apostrof (’) als je in de problemen komt met de uitspraak en na de -y. </a:t>
            </a:r>
            <a:endParaRPr kumimoji="0" lang="x-none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taxi – taxi’s, baby – baby’s</a:t>
            </a:r>
            <a:endParaRPr kumimoji="0" lang="x-none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Gebruik de apostrof ook bij afkortingen: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dvd – dvd’s, wc – wc’s</a:t>
            </a:r>
            <a:endParaRPr kumimoji="0" lang="x-none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9" name="Shape 56"/>
          <p:cNvSpPr txBox="1">
            <a:spLocks/>
          </p:cNvSpPr>
          <p:nvPr/>
        </p:nvSpPr>
        <p:spPr>
          <a:xfrm>
            <a:off x="779649" y="3580536"/>
            <a:ext cx="120866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0" cap="none" spc="0" normalizeH="0" baseline="0" noProof="0" dirty="0" smtClean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Meervoud -s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0" name="Shape 57"/>
          <p:cNvSpPr txBox="1">
            <a:spLocks/>
          </p:cNvSpPr>
          <p:nvPr/>
        </p:nvSpPr>
        <p:spPr>
          <a:xfrm>
            <a:off x="779649" y="4319200"/>
            <a:ext cx="9841218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De –s kan gewoon vast aan het woord als het niet uitmaakt voor de uitspraak: 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cafés, logés, cadeaus</a:t>
            </a:r>
          </a:p>
        </p:txBody>
      </p:sp>
      <p:sp>
        <p:nvSpPr>
          <p:cNvPr id="15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79649" y="5498052"/>
            <a:ext cx="801501" cy="307777"/>
          </a:xfrm>
        </p:spPr>
        <p:txBody>
          <a:bodyPr/>
          <a:lstStyle/>
          <a:p>
            <a:r>
              <a:rPr lang="nl-NL" sz="2000" dirty="0" smtClean="0"/>
              <a:t>Tot slot</a:t>
            </a:r>
            <a:endParaRPr lang="nl-NL" sz="2000" dirty="0"/>
          </a:p>
        </p:txBody>
      </p:sp>
      <p:sp>
        <p:nvSpPr>
          <p:cNvPr id="16" name="Tijdelijke aanduiding voor tekst 3"/>
          <p:cNvSpPr>
            <a:spLocks noGrp="1"/>
          </p:cNvSpPr>
          <p:nvPr>
            <p:ph type="body" sz="half" idx="15"/>
          </p:nvPr>
        </p:nvSpPr>
        <p:spPr>
          <a:xfrm>
            <a:off x="779649" y="5805829"/>
            <a:ext cx="10994638" cy="276999"/>
          </a:xfrm>
        </p:spPr>
        <p:txBody>
          <a:bodyPr/>
          <a:lstStyle/>
          <a:p>
            <a:r>
              <a:rPr lang="nl-NL" sz="1800" dirty="0" smtClean="0"/>
              <a:t>Twijfel je? Gebruik dan het woordenboek. Zoek dan wel het woord in het enkelvoud op.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5519468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41024" y="1851871"/>
            <a:ext cx="7324121" cy="584775"/>
          </a:xfrm>
        </p:spPr>
        <p:txBody>
          <a:bodyPr/>
          <a:lstStyle/>
          <a:p>
            <a:pPr algn="l"/>
            <a:r>
              <a:rPr lang="nl-NL" sz="2000" dirty="0" smtClean="0"/>
              <a:t>OPDRACHT 1</a:t>
            </a:r>
          </a:p>
          <a:p>
            <a:pPr algn="l"/>
            <a:r>
              <a:rPr lang="nl-NL" sz="1800" dirty="0" smtClean="0"/>
              <a:t>Schrijf het meervoud met –en. Soms moet je iets aan het woord veranderen.</a:t>
            </a:r>
            <a:endParaRPr lang="nl-NL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741024" y="2762250"/>
            <a:ext cx="5746516" cy="1862048"/>
          </a:xfrm>
        </p:spPr>
        <p:txBody>
          <a:bodyPr/>
          <a:lstStyle/>
          <a:p>
            <a:pPr marL="742950" indent="-742950">
              <a:spcBef>
                <a:spcPts val="600"/>
              </a:spcBef>
              <a:buAutoNum type="arabicPeriod"/>
            </a:pPr>
            <a:r>
              <a:rPr lang="nl-NL" sz="1600" dirty="0" smtClean="0"/>
              <a:t>klant					6.   verzekering</a:t>
            </a:r>
          </a:p>
          <a:p>
            <a:pPr marL="742950" indent="-742950">
              <a:spcBef>
                <a:spcPts val="600"/>
              </a:spcBef>
              <a:buAutoNum type="arabicPeriod"/>
            </a:pPr>
            <a:r>
              <a:rPr lang="nl-NL" sz="1600" dirty="0" smtClean="0"/>
              <a:t>tuinhek				7.   automaat</a:t>
            </a:r>
          </a:p>
          <a:p>
            <a:pPr marL="742950" indent="-742950">
              <a:spcBef>
                <a:spcPts val="600"/>
              </a:spcBef>
              <a:buAutoNum type="arabicPeriod"/>
            </a:pPr>
            <a:r>
              <a:rPr lang="nl-NL" sz="1600" dirty="0" smtClean="0"/>
              <a:t>onderdeel				8.   klus</a:t>
            </a:r>
          </a:p>
          <a:p>
            <a:pPr marL="742950" indent="-742950">
              <a:spcBef>
                <a:spcPts val="600"/>
              </a:spcBef>
              <a:buAutoNum type="arabicPeriod"/>
            </a:pPr>
            <a:r>
              <a:rPr lang="nl-NL" sz="1600" dirty="0" smtClean="0"/>
              <a:t>gereedschap			9.   schuur</a:t>
            </a:r>
          </a:p>
          <a:p>
            <a:pPr marL="742950" indent="-742950">
              <a:spcBef>
                <a:spcPts val="600"/>
              </a:spcBef>
              <a:buAutoNum type="arabicPeriod"/>
            </a:pPr>
            <a:r>
              <a:rPr lang="nl-NL" sz="1600" dirty="0" smtClean="0"/>
              <a:t>stokbrood				10. hangslot</a:t>
            </a:r>
          </a:p>
          <a:p>
            <a:pPr marL="742950" indent="-742950">
              <a:spcBef>
                <a:spcPts val="600"/>
              </a:spcBef>
              <a:buAutoNum type="arabicPeriod"/>
            </a:pPr>
            <a:endParaRPr lang="nl-NL" sz="16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741024" y="2436646"/>
            <a:ext cx="5277086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Voorbeeld: bespreking				</a:t>
            </a:r>
            <a:r>
              <a:rPr kumimoji="0" lang="nl-NL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besprekingen</a:t>
            </a:r>
            <a:endParaRPr kumimoji="0" lang="nl-NL" b="1" i="1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741024" y="4614744"/>
            <a:ext cx="6812762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OPDRACHT 2</a:t>
            </a:r>
          </a:p>
          <a:p>
            <a:pPr marL="0" marR="0" lvl="0" indent="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Schrijf het meervoud met –en. Let op: de woorden eindigen op –f of –s.</a:t>
            </a:r>
            <a:endParaRPr kumimoji="0" lang="nl-NL" sz="1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741024" y="5574208"/>
            <a:ext cx="7288643" cy="1538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glas					6. 	schroef</a:t>
            </a:r>
          </a:p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olijf					7. 	reis</a:t>
            </a:r>
          </a:p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tuinhuis				8. 	zeef</a:t>
            </a:r>
          </a:p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beurs				9. 	fornuis</a:t>
            </a:r>
          </a:p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klusbedrijf				10. 	brief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741024" y="5199519"/>
            <a:ext cx="3500958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Voorbeeld: lens			</a:t>
            </a:r>
            <a:r>
              <a:rPr lang="nl-NL" b="1" i="1" dirty="0" smtClean="0">
                <a:solidFill>
                  <a:schemeClr val="bg1">
                    <a:lumMod val="50000"/>
                  </a:schemeClr>
                </a:solidFill>
              </a:rPr>
              <a:t>lenz</a:t>
            </a:r>
            <a:r>
              <a:rPr kumimoji="0" lang="nl-NL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en</a:t>
            </a:r>
            <a:endParaRPr kumimoji="0" lang="nl-NL" b="1" i="1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00899" y="1974349"/>
            <a:ext cx="8436605" cy="861774"/>
          </a:xfrm>
        </p:spPr>
        <p:txBody>
          <a:bodyPr/>
          <a:lstStyle/>
          <a:p>
            <a:pPr algn="l"/>
            <a:r>
              <a:rPr lang="nl-NL" sz="2000" dirty="0" smtClean="0"/>
              <a:t>OPDRACHT 3</a:t>
            </a:r>
          </a:p>
          <a:p>
            <a:pPr algn="l"/>
            <a:r>
              <a:rPr lang="nl-NL" sz="1800" dirty="0" smtClean="0"/>
              <a:t>Schrijf de woorden in het meervoud. Schrijf links de woorden met een meervoud op –ën</a:t>
            </a:r>
          </a:p>
          <a:p>
            <a:pPr algn="l"/>
            <a:r>
              <a:rPr lang="nl-NL" sz="1800" dirty="0" smtClean="0"/>
              <a:t>en rechts het meervoud van de andere woorden. </a:t>
            </a:r>
            <a:endParaRPr lang="nl-NL" sz="18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800899" y="2912323"/>
            <a:ext cx="8091959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strike="sngStrike" dirty="0" smtClean="0">
                <a:solidFill>
                  <a:schemeClr val="bg1">
                    <a:lumMod val="50000"/>
                  </a:schemeClr>
                </a:solidFill>
              </a:rPr>
              <a:t>b</a:t>
            </a:r>
            <a:r>
              <a:rPr kumimoji="0" lang="nl-NL" b="1" i="0" u="none" strike="sng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estand 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– </a:t>
            </a:r>
            <a:r>
              <a:rPr kumimoji="0" lang="nl-NL" b="1" i="0" u="none" strike="sng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idee</a:t>
            </a:r>
            <a:r>
              <a:rPr kumimoji="0" lang="nl-NL" b="1" i="0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– industrie – knie – klacht – kopie – pakket – probleem – slee – stal – trui – twee</a:t>
            </a:r>
            <a:endParaRPr kumimoji="0" lang="nl-NL" b="1" i="1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00897" y="3409950"/>
          <a:ext cx="5217156" cy="249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8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8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3659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meervoud</a:t>
                      </a:r>
                      <a:r>
                        <a:rPr lang="nl-NL" sz="1600" b="1" baseline="0" dirty="0" smtClean="0"/>
                        <a:t> op -ën</a:t>
                      </a:r>
                      <a:endParaRPr lang="nl-N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ander meervoud</a:t>
                      </a:r>
                      <a:endParaRPr lang="nl-NL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ideeën</a:t>
                      </a:r>
                      <a:endParaRPr lang="nl-NL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bestanden</a:t>
                      </a:r>
                      <a:endParaRPr lang="nl-NL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44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446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44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44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446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00897" y="6235125"/>
            <a:ext cx="3621183" cy="584775"/>
          </a:xfrm>
        </p:spPr>
        <p:txBody>
          <a:bodyPr/>
          <a:lstStyle/>
          <a:p>
            <a:pPr algn="l"/>
            <a:r>
              <a:rPr lang="nl-NL" sz="2000" dirty="0" smtClean="0"/>
              <a:t>OPDRACHT 4</a:t>
            </a:r>
          </a:p>
          <a:p>
            <a:pPr algn="l"/>
            <a:r>
              <a:rPr lang="nl-NL" sz="1800" dirty="0" smtClean="0"/>
              <a:t>Schrijf het meervoud met een –s of ‘s.</a:t>
            </a:r>
            <a:endParaRPr lang="nl-NL" sz="1800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5"/>
          </p:nvPr>
        </p:nvSpPr>
        <p:spPr>
          <a:xfrm>
            <a:off x="800897" y="6934200"/>
            <a:ext cx="7899300" cy="1846659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nl-NL" sz="1600" dirty="0" smtClean="0"/>
              <a:t>kabel				6. baby</a:t>
            </a:r>
          </a:p>
          <a:p>
            <a:pPr marL="742950" indent="-742950">
              <a:buAutoNum type="arabicPeriod"/>
            </a:pPr>
            <a:r>
              <a:rPr lang="nl-NL" sz="1600" dirty="0" smtClean="0"/>
              <a:t>mbo					7. collage</a:t>
            </a:r>
          </a:p>
          <a:p>
            <a:pPr marL="742950" indent="-742950">
              <a:buAutoNum type="arabicPeriod"/>
            </a:pPr>
            <a:r>
              <a:rPr lang="nl-NL" sz="1600" dirty="0" smtClean="0"/>
              <a:t>accu					8. reisbureau</a:t>
            </a:r>
          </a:p>
          <a:p>
            <a:pPr marL="742950" indent="-742950">
              <a:buAutoNum type="arabicPeriod"/>
            </a:pPr>
            <a:r>
              <a:rPr lang="nl-NL" sz="1600" dirty="0" smtClean="0"/>
              <a:t>etui					9. alinea</a:t>
            </a:r>
          </a:p>
          <a:p>
            <a:pPr marL="742950" indent="-742950">
              <a:buAutoNum type="arabicPeriod"/>
            </a:pPr>
            <a:r>
              <a:rPr lang="nl-NL" sz="1600" dirty="0" smtClean="0"/>
              <a:t>foto					10. café</a:t>
            </a:r>
            <a:endParaRPr lang="nl-NL" sz="16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0589" y="1557010"/>
            <a:ext cx="1986121" cy="584775"/>
          </a:xfrm>
        </p:spPr>
        <p:txBody>
          <a:bodyPr/>
          <a:lstStyle/>
          <a:p>
            <a:pPr algn="l"/>
            <a:r>
              <a:rPr lang="nl-NL" sz="2000" dirty="0" smtClean="0"/>
              <a:t>OPDRACHT 5</a:t>
            </a:r>
          </a:p>
          <a:p>
            <a:pPr algn="l"/>
            <a:r>
              <a:rPr lang="nl-NL" sz="1800" dirty="0" smtClean="0"/>
              <a:t>schrijf het meervoud</a:t>
            </a:r>
            <a:endParaRPr lang="nl-NL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0589" y="2502306"/>
            <a:ext cx="7414050" cy="1446550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nl-NL" sz="1600" dirty="0" smtClean="0"/>
              <a:t>stad					5. ei</a:t>
            </a:r>
          </a:p>
          <a:p>
            <a:pPr marL="742950" indent="-742950">
              <a:buAutoNum type="arabicPeriod"/>
            </a:pPr>
            <a:r>
              <a:rPr lang="nl-NL" sz="1600" dirty="0" smtClean="0"/>
              <a:t>paragraaf				6. datum</a:t>
            </a:r>
          </a:p>
          <a:p>
            <a:pPr marL="742950" indent="-742950">
              <a:buAutoNum type="arabicPeriod"/>
            </a:pPr>
            <a:r>
              <a:rPr lang="nl-NL" sz="1600" dirty="0" smtClean="0"/>
              <a:t>kalf 					7. musicus</a:t>
            </a:r>
          </a:p>
          <a:p>
            <a:pPr marL="742950" indent="-742950">
              <a:buAutoNum type="arabicPeriod"/>
            </a:pPr>
            <a:r>
              <a:rPr lang="nl-NL" sz="1600" dirty="0" smtClean="0"/>
              <a:t>schip					8. herfstblad</a:t>
            </a:r>
            <a:endParaRPr lang="nl-NL" sz="16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910589" y="2141785"/>
            <a:ext cx="6973063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De woorden hebben een bijzonder meervoud.</a:t>
            </a:r>
            <a:r>
              <a:rPr kumimoji="0" lang="nl-NL" b="1" i="0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Gebruik een (online)woordenboek.</a:t>
            </a:r>
            <a:endParaRPr kumimoji="0" lang="nl-NL" b="1" i="1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884140" y="4209187"/>
            <a:ext cx="402514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OPDRACHT</a:t>
            </a:r>
            <a:r>
              <a:rPr kumimoji="0" lang="nl-NL" sz="2000" b="1" i="0" u="none" strike="noStrike" kern="0" cap="none" spc="0" normalizeH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r>
              <a:rPr kumimoji="0" lang="nl-NL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6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Alles door elkaar. Schrijf het meervoud op</a:t>
            </a:r>
            <a:endParaRPr kumimoji="0" lang="nl-NL" sz="1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837170" y="4878658"/>
            <a:ext cx="10994638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film		 		Met die app kun je gratis ___________ en __________</a:t>
            </a:r>
          </a:p>
          <a:p>
            <a:pPr marL="742950" marR="0" lvl="2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	series			kijken.</a:t>
            </a:r>
            <a:endParaRPr kumimoji="0" lang="nl-NL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837170" y="5434204"/>
            <a:ext cx="10994638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2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week</a:t>
            </a:r>
            <a:r>
              <a:rPr lang="nl-NL" dirty="0" smtClean="0">
                <a:solidFill>
                  <a:srgbClr val="000000"/>
                </a:solidFill>
              </a:rPr>
              <a:t>			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In</a:t>
            </a:r>
            <a:r>
              <a:rPr kumimoji="0" lang="nl-NL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de afgelopen twee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___________  zijn er tientallen __________ gestolen.</a:t>
            </a:r>
          </a:p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dirty="0" smtClean="0">
                <a:solidFill>
                  <a:srgbClr val="000000"/>
                </a:solidFill>
              </a:rPr>
              <a:t>	auto</a:t>
            </a:r>
            <a:endParaRPr kumimoji="0" lang="nl-NL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837170" y="6049757"/>
            <a:ext cx="10994638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dirty="0" smtClean="0">
                <a:solidFill>
                  <a:srgbClr val="000000"/>
                </a:solidFill>
              </a:rPr>
              <a:t>3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. 	monteur	 		De ___________  hebben alle __________ vanochtend geïnstalleerd.</a:t>
            </a:r>
          </a:p>
          <a:p>
            <a:pPr marL="742950" marR="0" lvl="2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	cv		 		</a:t>
            </a:r>
            <a:endParaRPr kumimoji="0" lang="nl-NL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837170" y="6618400"/>
            <a:ext cx="10994638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dirty="0" smtClean="0">
                <a:solidFill>
                  <a:srgbClr val="000000"/>
                </a:solidFill>
              </a:rPr>
              <a:t>4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. 	sok		  		Op welke verdieping liggen de ___________  en de __________ ?</a:t>
            </a:r>
          </a:p>
          <a:p>
            <a:pPr marL="742950" marR="0" lvl="2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	panty		</a:t>
            </a:r>
            <a:endParaRPr kumimoji="0" lang="nl-NL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1" name="Text Placeholder 3"/>
          <p:cNvSpPr txBox="1">
            <a:spLocks/>
          </p:cNvSpPr>
          <p:nvPr/>
        </p:nvSpPr>
        <p:spPr>
          <a:xfrm>
            <a:off x="837170" y="7167993"/>
            <a:ext cx="11357400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dirty="0" smtClean="0">
                <a:solidFill>
                  <a:srgbClr val="000000"/>
                </a:solidFill>
              </a:rPr>
              <a:t>5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. 	camping	  		Veel ___________  organiseren speciale activiteiten voor __________.</a:t>
            </a:r>
          </a:p>
          <a:p>
            <a:pPr marL="742950" marR="0" lvl="2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	kind		</a:t>
            </a:r>
            <a:endParaRPr kumimoji="0" lang="nl-NL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837170" y="7717586"/>
            <a:ext cx="10994638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dirty="0" smtClean="0">
                <a:solidFill>
                  <a:srgbClr val="000000"/>
                </a:solidFill>
              </a:rPr>
              <a:t>6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. 	prijs	 		 	De ___________  van deze __________ kunnen wekelijks</a:t>
            </a:r>
            <a:r>
              <a:rPr kumimoji="0" lang="nl-NL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veranderen.</a:t>
            </a:r>
            <a:endParaRPr kumimoji="0" lang="nl-NL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742950" marR="0" lvl="2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	artikel		</a:t>
            </a:r>
            <a:endParaRPr kumimoji="0" lang="nl-NL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3" name="Text Placeholder 3"/>
          <p:cNvSpPr txBox="1">
            <a:spLocks/>
          </p:cNvSpPr>
          <p:nvPr/>
        </p:nvSpPr>
        <p:spPr>
          <a:xfrm>
            <a:off x="837170" y="8267179"/>
            <a:ext cx="10994638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dirty="0" smtClean="0">
                <a:solidFill>
                  <a:srgbClr val="000000"/>
                </a:solidFill>
              </a:rPr>
              <a:t>7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. 	lid				De studentenvereniging is altijd op zoek naar nieuwe ___________ .</a:t>
            </a:r>
            <a:endParaRPr kumimoji="0" lang="nl-NL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4" name="Text Placeholder 3"/>
          <p:cNvSpPr txBox="1">
            <a:spLocks/>
          </p:cNvSpPr>
          <p:nvPr/>
        </p:nvSpPr>
        <p:spPr>
          <a:xfrm>
            <a:off x="837170" y="8608650"/>
            <a:ext cx="10994638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742950" marR="0" lvl="0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dirty="0" smtClean="0">
                <a:solidFill>
                  <a:srgbClr val="000000"/>
                </a:solidFill>
              </a:rPr>
              <a:t>8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. 	geneesmiddel		Voor de verkoop van ___________  gelden</a:t>
            </a:r>
            <a:r>
              <a:rPr kumimoji="0" lang="nl-NL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strenge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__________.</a:t>
            </a:r>
          </a:p>
          <a:p>
            <a:pPr marL="742950" marR="0" lvl="2" indent="-74295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	regel		</a:t>
            </a:r>
            <a:endParaRPr kumimoji="0" lang="nl-NL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22069" y="1752600"/>
            <a:ext cx="3595535" cy="430887"/>
          </a:xfrm>
        </p:spPr>
        <p:txBody>
          <a:bodyPr/>
          <a:lstStyle/>
          <a:p>
            <a:r>
              <a:rPr lang="nl-NL" sz="2800" dirty="0" smtClean="0"/>
              <a:t>2.3 AAN ELKAAR OF LOS</a:t>
            </a:r>
            <a:endParaRPr lang="nl-NL" sz="2800" dirty="0"/>
          </a:p>
        </p:txBody>
      </p:sp>
      <p:sp>
        <p:nvSpPr>
          <p:cNvPr id="5" name="Shape 53"/>
          <p:cNvSpPr txBox="1">
            <a:spLocks/>
          </p:cNvSpPr>
          <p:nvPr/>
        </p:nvSpPr>
        <p:spPr>
          <a:xfrm>
            <a:off x="822069" y="2183487"/>
            <a:ext cx="953673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Woorden schrijf je vaker aan elkaar dan je denkt…</a:t>
            </a: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Shape 56"/>
          <p:cNvSpPr>
            <a:spLocks noGrp="1"/>
          </p:cNvSpPr>
          <p:nvPr>
            <p:ph type="body" idx="14"/>
          </p:nvPr>
        </p:nvSpPr>
        <p:spPr>
          <a:xfrm>
            <a:off x="822069" y="2783913"/>
            <a:ext cx="4079643" cy="553998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nl-NL" sz="1800" dirty="0" smtClean="0"/>
              <a:t>De volgende woorden schrijf je aan elkaar:</a:t>
            </a:r>
          </a:p>
          <a:p>
            <a:pPr algn="l"/>
            <a:endParaRPr lang="nl-NL" sz="1800" dirty="0" smtClean="0"/>
          </a:p>
        </p:txBody>
      </p:sp>
      <p:sp>
        <p:nvSpPr>
          <p:cNvPr id="7" name="Shape 57"/>
          <p:cNvSpPr>
            <a:spLocks noGrp="1"/>
          </p:cNvSpPr>
          <p:nvPr>
            <p:ph type="body" idx="15"/>
          </p:nvPr>
        </p:nvSpPr>
        <p:spPr>
          <a:xfrm>
            <a:off x="822069" y="3162300"/>
            <a:ext cx="9841218" cy="1538883"/>
          </a:xfrm>
          <a:prstGeom prst="rect">
            <a:avLst/>
          </a:prstGeom>
        </p:spPr>
        <p:txBody>
          <a:bodyPr/>
          <a:lstStyle/>
          <a:p>
            <a:pPr marL="571500" indent="-571500">
              <a:spcBef>
                <a:spcPts val="600"/>
              </a:spcBef>
              <a:buFont typeface="Arial"/>
              <a:buChar char="•"/>
            </a:pPr>
            <a:r>
              <a:rPr lang="nl-NL" sz="1600" b="1" dirty="0" smtClean="0"/>
              <a:t>Samenstellingen</a:t>
            </a:r>
            <a:r>
              <a:rPr lang="nl-NL" sz="1600" dirty="0" smtClean="0"/>
              <a:t>: </a:t>
            </a:r>
          </a:p>
          <a:p>
            <a:pPr>
              <a:spcBef>
                <a:spcPts val="600"/>
              </a:spcBef>
            </a:pPr>
            <a:r>
              <a:rPr lang="nl-NL" sz="1600" dirty="0" smtClean="0"/>
              <a:t>	bloemenmarkt, voetbalvereniging, jaarverslag</a:t>
            </a:r>
          </a:p>
          <a:p>
            <a:pPr marL="571500" indent="-571500">
              <a:spcBef>
                <a:spcPts val="600"/>
              </a:spcBef>
              <a:buFont typeface="Arial"/>
              <a:buChar char="•"/>
            </a:pPr>
            <a:r>
              <a:rPr lang="nl-NL" sz="1600" b="1" dirty="0" smtClean="0"/>
              <a:t>Woorden</a:t>
            </a:r>
            <a:r>
              <a:rPr lang="nl-NL" sz="1600" dirty="0" smtClean="0"/>
              <a:t> met er-, hier-, daar- en waar- </a:t>
            </a:r>
            <a:r>
              <a:rPr lang="nl-NL" sz="1600" b="1" dirty="0" smtClean="0"/>
              <a:t>plus voorzetsel</a:t>
            </a:r>
            <a:r>
              <a:rPr lang="nl-NL" sz="1600" dirty="0" smtClean="0"/>
              <a:t>: </a:t>
            </a:r>
          </a:p>
          <a:p>
            <a:pPr>
              <a:spcBef>
                <a:spcPts val="600"/>
              </a:spcBef>
            </a:pPr>
            <a:r>
              <a:rPr lang="nl-NL" sz="1600" dirty="0"/>
              <a:t>	</a:t>
            </a:r>
            <a:r>
              <a:rPr lang="nl-NL" sz="1600" dirty="0" smtClean="0"/>
              <a:t>erdoor, hiermee, daarover, waarop</a:t>
            </a:r>
          </a:p>
          <a:p>
            <a:pPr marL="571500" indent="-571500">
              <a:spcBef>
                <a:spcPts val="600"/>
              </a:spcBef>
              <a:buFont typeface="Arial"/>
              <a:buChar char="•"/>
            </a:pPr>
            <a:r>
              <a:rPr lang="nl-NL" sz="1600" b="1" dirty="0" smtClean="0"/>
              <a:t>Werkwoorden</a:t>
            </a:r>
            <a:r>
              <a:rPr lang="nl-NL" sz="1600" dirty="0" smtClean="0"/>
              <a:t> die beginnen met </a:t>
            </a:r>
            <a:r>
              <a:rPr lang="nl-NL" sz="1600" b="1" dirty="0" smtClean="0"/>
              <a:t>voorzetsels</a:t>
            </a:r>
            <a:r>
              <a:rPr lang="nl-NL" sz="1600" dirty="0" smtClean="0"/>
              <a:t>: opstellen, uitlopen, doorgaan, overdoen</a:t>
            </a:r>
          </a:p>
        </p:txBody>
      </p:sp>
      <p:sp>
        <p:nvSpPr>
          <p:cNvPr id="8" name="Shape 56"/>
          <p:cNvSpPr txBox="1">
            <a:spLocks/>
          </p:cNvSpPr>
          <p:nvPr/>
        </p:nvSpPr>
        <p:spPr>
          <a:xfrm>
            <a:off x="822069" y="4875669"/>
            <a:ext cx="346409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Soms heb je een koppelteken nodig: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9" name="Shape 57"/>
          <p:cNvSpPr txBox="1">
            <a:spLocks/>
          </p:cNvSpPr>
          <p:nvPr/>
        </p:nvSpPr>
        <p:spPr>
          <a:xfrm>
            <a:off x="822069" y="5219700"/>
            <a:ext cx="9841218" cy="1862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Bij sommige 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voorvoegsels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: 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	niet-geregistreerden, non-stop, oud-leerling, ex-	verslaafde</a:t>
            </a:r>
            <a:endParaRPr kumimoji="0" lang="x-none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Als 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uitspraak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anders onduidelijk is: 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	havo-examen, mee-eter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Samenstelling met 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naam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, 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letter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, 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cijfer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of 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teken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: zaak-Wilders, A4-papier, @-teken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x-none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0" name="Shape 56"/>
          <p:cNvSpPr txBox="1">
            <a:spLocks/>
          </p:cNvSpPr>
          <p:nvPr/>
        </p:nvSpPr>
        <p:spPr>
          <a:xfrm>
            <a:off x="815550" y="7144672"/>
            <a:ext cx="346409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Soms heb je een koppelteken nodig: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1" name="Shape 57"/>
          <p:cNvSpPr txBox="1">
            <a:spLocks/>
          </p:cNvSpPr>
          <p:nvPr/>
        </p:nvSpPr>
        <p:spPr>
          <a:xfrm>
            <a:off x="815550" y="7500848"/>
            <a:ext cx="9841218" cy="1215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Bij een samengestelde 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aardrijkskundige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naam of 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afleiding 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(woorden die van ander woord zijn afgeleid): 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	Zuid-Amerika, Noord-Nederlandse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Bij twijfel: woordenboek</a:t>
            </a:r>
            <a:endParaRPr kumimoji="0" lang="x-none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41024" y="1562459"/>
            <a:ext cx="11078354" cy="553998"/>
          </a:xfrm>
        </p:spPr>
        <p:txBody>
          <a:bodyPr/>
          <a:lstStyle/>
          <a:p>
            <a:pPr algn="l"/>
            <a:r>
              <a:rPr lang="nl-NL" sz="2000" dirty="0" smtClean="0"/>
              <a:t>OPDRACHT 1</a:t>
            </a:r>
          </a:p>
          <a:p>
            <a:pPr algn="l"/>
            <a:r>
              <a:rPr lang="nl-NL" sz="1600" dirty="0" smtClean="0"/>
              <a:t>In elke zin staan twee woorden die aan elkaar moeten, omdat ze één zelfstandig naamwoord vormen. Onderstreep die woorden</a:t>
            </a:r>
            <a:endParaRPr lang="nl-NL" sz="1600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741024" y="2135507"/>
            <a:ext cx="6628418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De</a:t>
            </a:r>
            <a:r>
              <a:rPr kumimoji="0" lang="nl-NL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post bezorger komt elke dag om precies dezelfde tijd.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baseline="0" dirty="0" smtClean="0">
                <a:solidFill>
                  <a:schemeClr val="tx2">
                    <a:lumMod val="10000"/>
                  </a:schemeClr>
                </a:solidFill>
              </a:rPr>
              <a:t>Normaal gesproken is de achter deur niet afgesloten.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Ik wil later werken in de keuken van een vijf sterrenhotel</a:t>
            </a:r>
            <a:r>
              <a:rPr kumimoji="0" lang="nl-NL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Worden mijn gewerkte uren elke week ingevoerd door de leiding gevende?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Marcella</a:t>
            </a:r>
            <a:r>
              <a:rPr kumimoji="0" lang="nl-NL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heeft een bijbaan op de klanten service van een groot bedrijf.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baseline="0" dirty="0" smtClean="0">
                <a:solidFill>
                  <a:schemeClr val="tx2">
                    <a:lumMod val="10000"/>
                  </a:schemeClr>
                </a:solidFill>
              </a:rPr>
              <a:t>Die</a:t>
            </a: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 organisatie zoekt een commercieel medewerken voor de binnen dienst.</a:t>
            </a:r>
            <a:endParaRPr kumimoji="0" lang="nl-NL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41024" y="3841534"/>
            <a:ext cx="9432069" cy="553998"/>
          </a:xfrm>
        </p:spPr>
        <p:txBody>
          <a:bodyPr/>
          <a:lstStyle/>
          <a:p>
            <a:pPr algn="l"/>
            <a:r>
              <a:rPr lang="nl-NL" sz="2000" dirty="0" smtClean="0"/>
              <a:t>OPDRACHT 2</a:t>
            </a:r>
          </a:p>
          <a:p>
            <a:pPr algn="l"/>
            <a:r>
              <a:rPr lang="nl-NL" sz="1600" dirty="0" smtClean="0"/>
              <a:t>In elke zin staan twee woorden die aan elkaar moeten, omdat ze één woord vormen. Onderstreep die woorden</a:t>
            </a:r>
            <a:endParaRPr lang="nl-NL" sz="1600" dirty="0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741024" y="4405535"/>
            <a:ext cx="7404271" cy="19697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Slechts vijf mensen hebben zich in geschreven voor de computercursus.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Ik ga er van uit dat iedereen morgen aanwezig is bij de meeting.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U mag de artikelen binnen veertien dagen terug brengen zonder bijkomende kosten.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In het flat gebouw daar achter woon ik samen met twee vrienden.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Het bedrag is inmiddels bijgeschreven op je rekening.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Welke wijn raadt u hier bij aan, ober?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Heb jij de nieuwe collega’s vanmorgen binnen gelaten?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Je moet je wel goed voor bereiden op het theorie-examen.</a:t>
            </a:r>
            <a:endParaRPr kumimoji="0" lang="nl-NL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3874" y="6499904"/>
            <a:ext cx="12153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 smtClean="0"/>
              <a:t>OPDRACHT 3</a:t>
            </a:r>
          </a:p>
          <a:p>
            <a:r>
              <a:rPr lang="nl-NL" sz="1800" b="1" dirty="0" smtClean="0"/>
              <a:t>Onderstreep de woorden die onterecht los geschreven zijn en schrijf ze met een koppelteken</a:t>
            </a:r>
            <a:endParaRPr lang="nl-NL" sz="1800" b="1" dirty="0"/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817224" y="7140340"/>
            <a:ext cx="6408806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Voorbeeld: In een café in Noord Brabant zijn niet rokers niet meer welkom.</a:t>
            </a:r>
          </a:p>
          <a:p>
            <a:pPr marL="0" marR="0" lvl="0" indent="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1" i="1" dirty="0" smtClean="0">
                <a:solidFill>
                  <a:schemeClr val="bg1">
                    <a:lumMod val="50000"/>
                  </a:schemeClr>
                </a:solidFill>
              </a:rPr>
              <a:t>Noord-Brabant, niet-rokers</a:t>
            </a:r>
            <a:endParaRPr kumimoji="0" lang="nl-NL" b="1" i="1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7" name="Text Placeholder 2"/>
          <p:cNvSpPr txBox="1">
            <a:spLocks/>
          </p:cNvSpPr>
          <p:nvPr/>
        </p:nvSpPr>
        <p:spPr>
          <a:xfrm>
            <a:off x="798174" y="7670526"/>
            <a:ext cx="7864332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De</a:t>
            </a:r>
            <a:r>
              <a:rPr kumimoji="0" lang="nl-NL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exaanvoeder van het voetbalteam zit nog elke wedstrijd in het publiek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baseline="0" dirty="0" smtClean="0">
                <a:solidFill>
                  <a:schemeClr val="tx2">
                    <a:lumMod val="10000"/>
                  </a:schemeClr>
                </a:solidFill>
              </a:rPr>
              <a:t>Sherida, kun jij de sproei</a:t>
            </a: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 installatie uitzetten?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Dat</a:t>
            </a:r>
            <a:r>
              <a:rPr kumimoji="0" lang="nl-NL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bedrijf werkt het liefst met mbo stagiaires die graag de handen uit de mouwen steken.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l-NL" baseline="0" dirty="0" smtClean="0">
                <a:solidFill>
                  <a:schemeClr val="tx2">
                    <a:lumMod val="10000"/>
                  </a:schemeClr>
                </a:solidFill>
              </a:rPr>
              <a:t>Die</a:t>
            </a: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 3D printer hebben we gekregen van een oud medewerker.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Voorkom</a:t>
            </a:r>
            <a:r>
              <a:rPr kumimoji="0" lang="nl-NL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dat je op een zee egel stapt  door niet met blote voeten in het water te gaan</a:t>
            </a:r>
            <a:r>
              <a:rPr lang="nl-NL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 marL="342900" marR="0" lvl="0" indent="-342900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Vanmiddag brengt de milieu inspecteur een bezoek aan ons filiaal in Zuid Holland.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741024" y="1706108"/>
            <a:ext cx="7931658" cy="800219"/>
          </a:xfrm>
        </p:spPr>
        <p:txBody>
          <a:bodyPr/>
          <a:lstStyle/>
          <a:p>
            <a:pPr algn="l"/>
            <a:r>
              <a:rPr lang="nl-NL" sz="2000" dirty="0" smtClean="0"/>
              <a:t>OPDRACHT 4</a:t>
            </a:r>
          </a:p>
          <a:p>
            <a:pPr algn="l"/>
            <a:r>
              <a:rPr lang="nl-NL" sz="1600" dirty="0" smtClean="0"/>
              <a:t>In elke afbeelding staan twee woorden die aan elkaar moeten, omdat ze één woord vormen. </a:t>
            </a:r>
          </a:p>
          <a:p>
            <a:pPr algn="l"/>
            <a:r>
              <a:rPr lang="nl-NL" sz="1600" dirty="0" smtClean="0"/>
              <a:t>Welke woorden zijn dit?</a:t>
            </a:r>
            <a:endParaRPr lang="nl-NL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024" y="2905125"/>
            <a:ext cx="23050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799" y="4572000"/>
            <a:ext cx="22002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25900" y="2833687"/>
            <a:ext cx="23622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5799" y="6496050"/>
            <a:ext cx="22955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5799" y="7181850"/>
            <a:ext cx="20764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92575" y="6286500"/>
            <a:ext cx="22955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9150" y="2890837"/>
            <a:ext cx="204787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92575" y="7181850"/>
            <a:ext cx="20859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69150" y="5605462"/>
            <a:ext cx="15525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864792" y="2871787"/>
            <a:ext cx="2376084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544113" y="290512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800" b="1" dirty="0" smtClean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4113" y="46101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800" b="1" dirty="0" smtClean="0"/>
              <a:t>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45670" y="646009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800" b="1" dirty="0" smtClean="0"/>
              <a:t>3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3031" y="72009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800" b="1" dirty="0" smtClean="0"/>
              <a:t>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724214" y="290512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800" b="1" dirty="0" smtClean="0"/>
              <a:t>5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790889" y="646009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800" b="1" dirty="0" smtClean="0"/>
              <a:t>6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792446" y="718185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800" b="1" dirty="0" smtClean="0"/>
              <a:t>7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867464" y="290512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800" b="1" dirty="0" smtClean="0"/>
              <a:t>8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867464" y="560546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800" b="1" dirty="0" smtClean="0"/>
              <a:t>9</a:t>
            </a:r>
          </a:p>
        </p:txBody>
      </p:sp>
      <p:sp>
        <p:nvSpPr>
          <p:cNvPr id="29" name="Rectangle 28"/>
          <p:cNvSpPr/>
          <p:nvPr/>
        </p:nvSpPr>
        <p:spPr>
          <a:xfrm>
            <a:off x="9505956" y="2905125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800" b="1" dirty="0" smtClean="0"/>
              <a:t>10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037454" y="1752600"/>
            <a:ext cx="4688784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2.4 BIJVOEGLIJK NAAMWOORD</a:t>
            </a:r>
            <a:endParaRPr kumimoji="0" lang="nl-NL" sz="2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Shape 53"/>
          <p:cNvSpPr txBox="1">
            <a:spLocks/>
          </p:cNvSpPr>
          <p:nvPr/>
        </p:nvSpPr>
        <p:spPr>
          <a:xfrm>
            <a:off x="822069" y="2183487"/>
            <a:ext cx="953673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Hoe spel je een bijvoeglijk</a:t>
            </a:r>
            <a:r>
              <a:rPr kumimoji="0" lang="nl-NL" sz="1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naamwoord correct?</a:t>
            </a: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7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822069" y="2781300"/>
            <a:ext cx="3364704" cy="276999"/>
          </a:xfrm>
        </p:spPr>
        <p:txBody>
          <a:bodyPr/>
          <a:lstStyle/>
          <a:p>
            <a:pPr algn="l"/>
            <a:r>
              <a:rPr lang="nl-NL" sz="1800" dirty="0" smtClean="0"/>
              <a:t>Wat is een bijvoeglijk naamwoord?</a:t>
            </a:r>
            <a:endParaRPr lang="nl-NL" sz="1800" dirty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half" idx="15"/>
          </p:nvPr>
        </p:nvSpPr>
        <p:spPr>
          <a:xfrm>
            <a:off x="822069" y="3105150"/>
            <a:ext cx="10994638" cy="121571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nl-NL" sz="1600" dirty="0" smtClean="0"/>
              <a:t>Zegt iets over het zelfstandig naamwoord.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NL" sz="1600" dirty="0" smtClean="0"/>
              <a:t>Een </a:t>
            </a:r>
            <a:r>
              <a:rPr lang="nl-NL" sz="1600" b="1" dirty="0" smtClean="0"/>
              <a:t>grote</a:t>
            </a:r>
            <a:r>
              <a:rPr lang="nl-NL" sz="1600" dirty="0" smtClean="0"/>
              <a:t> boom.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NL" sz="1600" dirty="0" smtClean="0"/>
              <a:t>De </a:t>
            </a:r>
            <a:r>
              <a:rPr lang="nl-NL" sz="1600" b="1" dirty="0" smtClean="0"/>
              <a:t>groene</a:t>
            </a:r>
            <a:r>
              <a:rPr lang="nl-NL" sz="1600" dirty="0" smtClean="0"/>
              <a:t> appel.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NL" sz="1600" dirty="0" smtClean="0"/>
              <a:t>De klas is </a:t>
            </a:r>
            <a:r>
              <a:rPr lang="nl-NL" sz="1600" b="1" dirty="0" smtClean="0"/>
              <a:t>druk</a:t>
            </a:r>
            <a:r>
              <a:rPr lang="nl-NL" sz="1600" dirty="0" smtClean="0"/>
              <a:t>.</a:t>
            </a:r>
            <a:endParaRPr lang="nl-NL" sz="1600" dirty="0"/>
          </a:p>
        </p:txBody>
      </p:sp>
      <p:sp>
        <p:nvSpPr>
          <p:cNvPr id="9" name="Shape 56"/>
          <p:cNvSpPr txBox="1">
            <a:spLocks/>
          </p:cNvSpPr>
          <p:nvPr/>
        </p:nvSpPr>
        <p:spPr>
          <a:xfrm>
            <a:off x="822069" y="4531144"/>
            <a:ext cx="3047309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Spelling bijvoeglijk naamwoord 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0" cap="none" spc="0" normalizeH="0" baseline="0" noProof="0" dirty="0" smtClean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0" name="Shape 57"/>
          <p:cNvSpPr txBox="1">
            <a:spLocks/>
          </p:cNvSpPr>
          <p:nvPr/>
        </p:nvSpPr>
        <p:spPr>
          <a:xfrm>
            <a:off x="843729" y="4913692"/>
            <a:ext cx="9841218" cy="1538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Zo kort en eenvoudig mogelijk!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de slechte film, het spannende avontuur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Gebruik de vorm zonder -e bij het-woorden waar je </a:t>
            </a:r>
            <a:r>
              <a:rPr kumimoji="0" lang="nl-NL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een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 voor zet: 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een spannend avontuur, een bijzonder moment</a:t>
            </a:r>
          </a:p>
        </p:txBody>
      </p:sp>
      <p:sp>
        <p:nvSpPr>
          <p:cNvPr id="11" name="Shape 56"/>
          <p:cNvSpPr txBox="1">
            <a:spLocks/>
          </p:cNvSpPr>
          <p:nvPr/>
        </p:nvSpPr>
        <p:spPr>
          <a:xfrm>
            <a:off x="805629" y="6681175"/>
            <a:ext cx="142507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3691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Een d of een t?</a:t>
            </a:r>
          </a:p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0" cap="none" spc="0" normalizeH="0" baseline="0" noProof="0" dirty="0">
              <a:ln>
                <a:noFill/>
              </a:ln>
              <a:solidFill>
                <a:srgbClr val="F36919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2" name="Shape 57"/>
          <p:cNvSpPr txBox="1">
            <a:spLocks/>
          </p:cNvSpPr>
          <p:nvPr/>
        </p:nvSpPr>
        <p:spPr>
          <a:xfrm>
            <a:off x="822069" y="7054229"/>
            <a:ext cx="9841218" cy="1446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Als je twijfelt over de laatste letter, maak het bijvoeglijk naamwoord dan langer.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een vreem … beest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het vreem</a:t>
            </a:r>
            <a:r>
              <a:rPr kumimoji="0" lang="nl-NL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d</a:t>
            </a: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 beest</a:t>
            </a:r>
          </a:p>
          <a:p>
            <a:pPr marL="571500" marR="0" lvl="0" indent="-571500" algn="l" defTabSz="584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/>
              </a:rPr>
              <a:t>een vreemd beest</a:t>
            </a:r>
            <a:endParaRPr kumimoji="0" lang="x-none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U Nederlands">
  <a:themeElements>
    <a:clrScheme name="White">
      <a:dk1>
        <a:srgbClr val="DAEAF3"/>
      </a:dk1>
      <a:lt1>
        <a:srgbClr val="F36919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36919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36919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0562F9-D34E-479F-A90D-4164B26C0F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A48259-E62A-4D68-8489-61F8452AF0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0D512C-29BC-4B65-8080-592073C30D6F}">
  <ds:schemaRefs>
    <ds:schemaRef ds:uri="http://purl.org/dc/elements/1.1/"/>
    <ds:schemaRef ds:uri="http://schemas.microsoft.com/office/2006/documentManagement/types"/>
    <ds:schemaRef ds:uri="47a28104-336f-447d-946e-e305ac2bcd47"/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34354c1b-6b8c-435b-ad50-990538c19557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NU Nederlands.potx</Template>
  <TotalTime>484</TotalTime>
  <Words>1452</Words>
  <Application>Microsoft Office PowerPoint</Application>
  <PresentationFormat>Aangepast</PresentationFormat>
  <Paragraphs>253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Helvetica Light</vt:lpstr>
      <vt:lpstr>Helvetica Neue</vt:lpstr>
      <vt:lpstr>NU Nederlands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Cate, Laura ten</dc:creator>
  <cp:lastModifiedBy>Kimberley Borm</cp:lastModifiedBy>
  <cp:revision>52</cp:revision>
  <cp:lastPrinted>2019-09-09T10:58:07Z</cp:lastPrinted>
  <dcterms:modified xsi:type="dcterms:W3CDTF">2019-09-09T11:13:05Z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